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3"/>
  </p:notesMasterIdLst>
  <p:sldIdLst>
    <p:sldId id="364" r:id="rId2"/>
    <p:sldId id="334" r:id="rId3"/>
    <p:sldId id="335" r:id="rId4"/>
    <p:sldId id="336" r:id="rId5"/>
    <p:sldId id="338" r:id="rId6"/>
    <p:sldId id="337" r:id="rId7"/>
    <p:sldId id="339" r:id="rId8"/>
    <p:sldId id="340" r:id="rId9"/>
    <p:sldId id="342" r:id="rId10"/>
    <p:sldId id="343" r:id="rId11"/>
    <p:sldId id="344" r:id="rId12"/>
    <p:sldId id="346" r:id="rId13"/>
    <p:sldId id="347" r:id="rId14"/>
    <p:sldId id="319" r:id="rId15"/>
    <p:sldId id="348" r:id="rId16"/>
    <p:sldId id="353" r:id="rId17"/>
    <p:sldId id="326" r:id="rId18"/>
    <p:sldId id="351" r:id="rId19"/>
    <p:sldId id="355" r:id="rId20"/>
    <p:sldId id="354" r:id="rId21"/>
    <p:sldId id="356" r:id="rId22"/>
    <p:sldId id="357" r:id="rId23"/>
    <p:sldId id="358" r:id="rId24"/>
    <p:sldId id="359" r:id="rId25"/>
    <p:sldId id="365" r:id="rId26"/>
    <p:sldId id="361" r:id="rId27"/>
    <p:sldId id="362" r:id="rId28"/>
    <p:sldId id="363" r:id="rId29"/>
    <p:sldId id="366" r:id="rId30"/>
    <p:sldId id="367" r:id="rId31"/>
    <p:sldId id="368" r:id="rId3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AD8E2"/>
    <a:srgbClr val="C7C1A8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801" autoAdjust="0"/>
    <p:restoredTop sz="94650" autoAdjust="0"/>
  </p:normalViewPr>
  <p:slideViewPr>
    <p:cSldViewPr>
      <p:cViewPr>
        <p:scale>
          <a:sx n="108" d="100"/>
          <a:sy n="108" d="100"/>
        </p:scale>
        <p:origin x="-1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30" y="-10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C9961-BD7D-4764-87A1-9481C49D57D6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A25FC-105C-4A71-97DD-12075114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243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597C07-1A38-435C-B51E-FEA7048AE5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52E1-0398-4A5E-B31E-C76C9F1C55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573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95339-3C86-40DB-8C15-E13F29D04F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D35157-19E2-4E9B-A7F2-38D56E7099B0}" type="slidenum">
              <a:rPr 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6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95339-3C86-40DB-8C15-E13F29D04F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D35157-19E2-4E9B-A7F2-38D56E7099B0}" type="slidenum">
              <a:rPr 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79412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95339-3C86-40DB-8C15-E13F29D04F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D35157-19E2-4E9B-A7F2-38D56E7099B0}" type="slidenum">
              <a:rPr 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5384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95339-3C86-40DB-8C15-E13F29D04F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D35157-19E2-4E9B-A7F2-38D56E7099B0}" type="slidenum">
              <a:rPr 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07251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95339-3C86-40DB-8C15-E13F29D04F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D35157-19E2-4E9B-A7F2-38D56E7099B0}" type="slidenum">
              <a:rPr 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513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0572BF-015E-4959-89A1-D2C7B907FB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105E-14A1-4389-9BBA-82A43E500F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393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24501C-2446-4375-A1BF-B3AEEE917E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70F1-46A7-4A79-8547-BF58B1C8F2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856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AEC86E-F9AC-4C2D-ACB3-36EF3A3228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DBFB-7B07-4B45-A2AE-98469B946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793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89BFB-6845-404A-8FC1-C3E043A62F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DD28-381C-4641-8652-158484B0A2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60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323D8D-42BF-41CA-BC85-B0D8582911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4BC8-9335-47FB-ACE9-2BC7C9A57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066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C49E9-493C-458C-9467-9F23AE4EA7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03FA-3991-4228-94C8-C97D1EFEA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106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43748-5DEA-4CC5-84D9-7B200EC1F7E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FDC7-B14A-4DD7-BD74-1BB7ABEBEB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621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FD7C2-8999-4A85-8BAA-3E606F36E07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4CA1-08D8-43A1-BFF4-93FD2022D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36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FD9201-741D-4206-B7E1-C05E977E72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8E3F-4A5A-48A5-A927-139AFB479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174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A2D4DA-590F-496F-A779-339BE350B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BFFFB-C2CA-4E1D-8CF3-A440F9B5AA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680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495339-3C86-40DB-8C15-E13F29D04F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D35157-19E2-4E9B-A7F2-38D56E7099B0}" type="slidenum">
              <a:rPr 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50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4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2.wdp"/><Relationship Id="rId4" Type="http://schemas.openxmlformats.org/officeDocument/2006/relationships/image" Target="../media/image41.png"/><Relationship Id="rId9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microsoft.com/office/2007/relationships/hdphoto" Target="../media/hdphoto26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29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microsoft.com/office/2007/relationships/hdphoto" Target="../media/hdphoto32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5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1.wdp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1628800"/>
            <a:ext cx="8424936" cy="1320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Опыт работы по профессиональному самоопределению учащихся </a:t>
            </a:r>
            <a:br>
              <a:rPr lang="ru-RU" sz="4800" b="1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МРЦ «Гимназия № 2» </a:t>
            </a:r>
            <a:br>
              <a:rPr lang="ru-RU" sz="4800" b="1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г. Ярославль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260648"/>
            <a:ext cx="1944216" cy="24910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630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56905374"/>
              </p:ext>
            </p:extLst>
          </p:nvPr>
        </p:nvGraphicFramePr>
        <p:xfrm>
          <a:off x="92076" y="476672"/>
          <a:ext cx="4409758" cy="6264695"/>
        </p:xfrm>
        <a:graphic>
          <a:graphicData uri="http://schemas.openxmlformats.org/presentationml/2006/ole">
            <p:oleObj spid="_x0000_s2092" name="Документ" r:id="rId3" imgW="7487309" imgH="10636217" progId="Word.Document.12">
              <p:embed/>
            </p:oleObj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28820072"/>
              </p:ext>
            </p:extLst>
          </p:nvPr>
        </p:nvGraphicFramePr>
        <p:xfrm>
          <a:off x="4699798" y="477680"/>
          <a:ext cx="4264690" cy="6263687"/>
        </p:xfrm>
        <a:graphic>
          <a:graphicData uri="http://schemas.openxmlformats.org/presentationml/2006/ole">
            <p:oleObj spid="_x0000_s2093" name="Документ" r:id="rId4" imgW="6629729" imgH="9739469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80996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Летняя трудовая бригада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86726" y="791683"/>
            <a:ext cx="4909699" cy="295638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56875" y="1052736"/>
            <a:ext cx="2929925" cy="515719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/>
          <a:stretch/>
        </p:blipFill>
        <p:spPr>
          <a:xfrm>
            <a:off x="586726" y="3933056"/>
            <a:ext cx="4921378" cy="279648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08368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6578" y="548680"/>
            <a:ext cx="4464497" cy="22556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542639"/>
            <a:ext cx="4248472" cy="2267699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3861048"/>
            <a:ext cx="4248472" cy="237626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3861048"/>
            <a:ext cx="3744416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7262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Профориентационный туризм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065891"/>
            <a:ext cx="4129608" cy="399319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1052736"/>
            <a:ext cx="3528392" cy="469053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36896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88913"/>
            <a:ext cx="4845050" cy="3744912"/>
          </a:xfrm>
          <a:ln w="38100">
            <a:solidFill>
              <a:srgbClr val="92D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63888" y="3140968"/>
            <a:ext cx="5400600" cy="355485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06872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07" y="342280"/>
            <a:ext cx="2952328" cy="524858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280"/>
            <a:ext cx="4355976" cy="326698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29000"/>
            <a:ext cx="5076056" cy="336206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983258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9" y="610040"/>
            <a:ext cx="5040560" cy="333855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84984"/>
            <a:ext cx="5050648" cy="334523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78102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651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404813"/>
            <a:ext cx="4424363" cy="4135437"/>
          </a:xfrm>
          <a:ln w="38100">
            <a:solidFill>
              <a:srgbClr val="92D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15046" y="2132856"/>
            <a:ext cx="3816424" cy="453944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164565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426368"/>
            <a:ext cx="4341816" cy="316835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3861048"/>
            <a:ext cx="5414281" cy="287338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260648"/>
            <a:ext cx="4176464" cy="349979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57668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3" y="4293096"/>
            <a:ext cx="439633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Работу выполнила:</a:t>
            </a:r>
          </a:p>
          <a:p>
            <a:r>
              <a:rPr lang="ru-RU" sz="2400" i="1" dirty="0" err="1" smtClean="0">
                <a:latin typeface="Calibri" panose="020F0502020204030204" pitchFamily="34" charset="0"/>
              </a:rPr>
              <a:t>Соленникова</a:t>
            </a:r>
            <a:r>
              <a:rPr lang="ru-RU" sz="2400" i="1" dirty="0">
                <a:latin typeface="Calibri" panose="020F0502020204030204" pitchFamily="34" charset="0"/>
              </a:rPr>
              <a:t> </a:t>
            </a:r>
            <a:r>
              <a:rPr lang="ru-RU" sz="2400" i="1" dirty="0" smtClean="0">
                <a:latin typeface="Calibri" panose="020F0502020204030204" pitchFamily="34" charset="0"/>
              </a:rPr>
              <a:t>Екатерина,13лет</a:t>
            </a:r>
          </a:p>
          <a:p>
            <a:r>
              <a:rPr lang="ru-RU" i="1" dirty="0" smtClean="0">
                <a:latin typeface="Calibri" panose="020F0502020204030204" pitchFamily="34" charset="0"/>
              </a:rPr>
              <a:t>учащаяся 7г класса МОУ </a:t>
            </a:r>
            <a:r>
              <a:rPr lang="ru-RU" i="1" dirty="0">
                <a:latin typeface="Calibri" panose="020F0502020204030204" pitchFamily="34" charset="0"/>
              </a:rPr>
              <a:t>гимназии №</a:t>
            </a:r>
            <a:r>
              <a:rPr lang="ru-RU" i="1" dirty="0" smtClean="0">
                <a:latin typeface="Calibri" panose="020F0502020204030204" pitchFamily="34" charset="0"/>
              </a:rPr>
              <a:t>2</a:t>
            </a:r>
            <a:endParaRPr lang="ru-RU" i="1" dirty="0">
              <a:latin typeface="Calibri" panose="020F0502020204030204" pitchFamily="34" charset="0"/>
            </a:endParaRPr>
          </a:p>
          <a:p>
            <a:r>
              <a:rPr lang="ru-RU" sz="2400" b="1" dirty="0" smtClean="0">
                <a:latin typeface="Calibri" panose="020F0502020204030204" pitchFamily="34" charset="0"/>
              </a:rPr>
              <a:t>Руководитель: </a:t>
            </a:r>
          </a:p>
          <a:p>
            <a:r>
              <a:rPr lang="ru-RU" sz="2400" i="1" dirty="0" smtClean="0">
                <a:latin typeface="Calibri" panose="020F0502020204030204" pitchFamily="34" charset="0"/>
              </a:rPr>
              <a:t> Николаева Е.В.</a:t>
            </a:r>
            <a:endParaRPr lang="ru-RU" sz="2400" i="1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7849" y="372701"/>
            <a:ext cx="6305662" cy="38472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Номинация : </a:t>
            </a:r>
            <a:r>
              <a:rPr lang="ru-RU" sz="3600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«Профессиональные        династии»</a:t>
            </a:r>
          </a:p>
          <a:p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Проект на тему:</a:t>
            </a:r>
          </a:p>
          <a:p>
            <a:endParaRPr lang="en-US" sz="800" b="1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r>
              <a:rPr lang="ru-RU" sz="3600" b="1" dirty="0" smtClean="0">
                <a:latin typeface="Calibri" panose="020F0502020204030204" pitchFamily="34" charset="0"/>
              </a:rPr>
              <a:t>«МЕДИЦИНСКИЕ</a:t>
            </a:r>
          </a:p>
          <a:p>
            <a:r>
              <a:rPr lang="ru-RU" sz="3600" b="1" dirty="0" smtClean="0">
                <a:latin typeface="Calibri" panose="020F0502020204030204" pitchFamily="34" charset="0"/>
              </a:rPr>
              <a:t>  ПРОФЕССИИ</a:t>
            </a:r>
            <a:br>
              <a:rPr lang="ru-RU" sz="3600" b="1" dirty="0" smtClean="0">
                <a:latin typeface="Calibri" panose="020F0502020204030204" pitchFamily="34" charset="0"/>
              </a:rPr>
            </a:br>
            <a:r>
              <a:rPr lang="ru-RU" sz="3600" b="1" dirty="0" smtClean="0">
                <a:latin typeface="Calibri" panose="020F0502020204030204" pitchFamily="34" charset="0"/>
              </a:rPr>
              <a:t>  В МОЕЙ СЕМЬЕ»</a:t>
            </a:r>
            <a:endParaRPr lang="ru-RU" sz="36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D:\______архив 2017_2018\коммерция\Соленникова\проект\d635c90e8ee6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11" y="620688"/>
            <a:ext cx="2364175" cy="2282456"/>
          </a:xfrm>
          <a:prstGeom prst="rect">
            <a:avLst/>
          </a:prstGeom>
          <a:noFill/>
          <a:effectLst>
            <a:outerShdw blurRad="114300" dist="50800" dir="5400000" sx="98000" sy="98000" algn="ctr" rotWithShape="0">
              <a:srgbClr val="000000">
                <a:alpha val="5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456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Стране нужен</a:t>
            </a:r>
            <a: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в</a:t>
            </a:r>
            <a:r>
              <a:rPr lang="ru-RU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ыпускник школы, «…подготовленный к осознанному выбору профессии, понимающий значение профессиональной деятельности для человека и общества…»</a:t>
            </a:r>
            <a:br>
              <a:rPr lang="ru-RU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СОО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747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______архив 2017_2018\коммерция\Соленникова\проект\МЕДЕЦИНА в моей семье\родовое древо медики 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106172" cy="6394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49862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______архив 2017_2018\коммерция\Соленникова\проект\re\SAM_7988_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6632"/>
            <a:ext cx="4224469" cy="2808312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______архив 2017_2018\коммерция\Соленникова\проект\re\SAM_8010__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16632"/>
            <a:ext cx="4392488" cy="3166519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______архив 2017_2018\коммерция\Соленникова\проект\re\SAM_8004__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429000"/>
            <a:ext cx="4224469" cy="3311643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Documents and Settings\user\Рабочий стол\РИО фото\_566_1м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3068960"/>
            <a:ext cx="2821892" cy="3600400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35579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40" y="44624"/>
            <a:ext cx="8795320" cy="62068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Городская спартакиада «Буду служить»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11" y="764704"/>
            <a:ext cx="3783578" cy="288032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92" y="3248978"/>
            <a:ext cx="4104456" cy="259228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5854" y="3176970"/>
            <a:ext cx="4104456" cy="273630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53197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3501008"/>
            <a:ext cx="4896544" cy="2952328"/>
          </a:xfrm>
          <a:prstGeom prst="rect">
            <a:avLst/>
          </a:prstGeom>
          <a:ln w="28575">
            <a:solidFill>
              <a:srgbClr val="92D05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61851" y="209269"/>
            <a:ext cx="4278188" cy="291909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Рисунок 3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209269"/>
            <a:ext cx="4176464" cy="2919095"/>
          </a:xfrm>
          <a:prstGeom prst="rect">
            <a:avLst/>
          </a:prstGeom>
          <a:ln w="28575">
            <a:solidFill>
              <a:srgbClr val="92D05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059850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Вахта памяти у </a:t>
            </a: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</a:t>
            </a: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ечного огня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9" y="593844"/>
            <a:ext cx="4139952" cy="274204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11477"/>
            <a:ext cx="4086708" cy="270678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12868" y="3301903"/>
            <a:ext cx="2718265" cy="348376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48964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347714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Армейские уроки с участием выпускников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81704" y="2415616"/>
            <a:ext cx="5170903" cy="324036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149099" y="2076357"/>
            <a:ext cx="5152658" cy="387480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15511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228" y="116632"/>
            <a:ext cx="7195545" cy="1320800"/>
          </a:xfrm>
          <a:solidFill>
            <a:schemeClr val="accent3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Эффективные формы работы </a:t>
            </a:r>
            <a:b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 профессиональному самоопределению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7605934"/>
              </p:ext>
            </p:extLst>
          </p:nvPr>
        </p:nvGraphicFramePr>
        <p:xfrm>
          <a:off x="719572" y="1484783"/>
          <a:ext cx="7704856" cy="5087557"/>
        </p:xfrm>
        <a:graphic>
          <a:graphicData uri="http://schemas.openxmlformats.org/drawingml/2006/table">
            <a:tbl>
              <a:tblPr firstRow="1" firstCol="1" bandRow="1"/>
              <a:tblGrid>
                <a:gridCol w="3780420"/>
                <a:gridCol w="3924436"/>
              </a:tblGrid>
              <a:tr h="323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педагогами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родителями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39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Педагогические советы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«Место профориентационной деятельности в системе воспитательной работы в соответствии с ФГОС»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«Эффективные формы профориентационного сопровождения обучающихся»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Общешкольная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родительская конференция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«Путь в профессию начинается в школе»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Общешкольный проект «Профессии наших родителей»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0976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228" y="116632"/>
            <a:ext cx="7195545" cy="1320800"/>
          </a:xfrm>
          <a:solidFill>
            <a:schemeClr val="accent3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Эффективные формы работы </a:t>
            </a:r>
            <a:b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 профессиональному самоопределению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9392004"/>
              </p:ext>
            </p:extLst>
          </p:nvPr>
        </p:nvGraphicFramePr>
        <p:xfrm>
          <a:off x="575556" y="1268760"/>
          <a:ext cx="7992888" cy="5480261"/>
        </p:xfrm>
        <a:graphic>
          <a:graphicData uri="http://schemas.openxmlformats.org/drawingml/2006/table">
            <a:tbl>
              <a:tblPr firstRow="1" firstCol="1" bandRow="1"/>
              <a:tblGrid>
                <a:gridCol w="3921744"/>
                <a:gridCol w="4071144"/>
              </a:tblGrid>
              <a:tr h="38369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обучающимися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88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Проекты</a:t>
                      </a:r>
                      <a:endParaRPr lang="ru-RU" sz="2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Реализация проекта «Оформляем школьный двор»;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«Нескучные перемены» (приобретаем интересные и необходимые профессиональные навыки);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Издательство гимназической газеты «Зеркало» (постоянная рубрика «В мире профессий»);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«Кто ты, выпускник гимназии?» (об интересных профессиях выпускников. К 50-летию гимназии )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Информационные формы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Турнир «Калейдоскоп профессий»;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видеороликов о профессиях;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экскурсоводов;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Экскурсии в профессию;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Фотовыставки «Дело, которому ты служишь» (о профессиях родителей);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Теле-перемены</a:t>
                      </a: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85246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565"/>
            <a:ext cx="8064896" cy="1320800"/>
          </a:xfrm>
          <a:solidFill>
            <a:schemeClr val="accent3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Деловые игры профориентационной направленности в 10-х классах (ФГОС СОО)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01031816"/>
              </p:ext>
            </p:extLst>
          </p:nvPr>
        </p:nvGraphicFramePr>
        <p:xfrm>
          <a:off x="575556" y="1268760"/>
          <a:ext cx="8006403" cy="5480261"/>
        </p:xfrm>
        <a:graphic>
          <a:graphicData uri="http://schemas.openxmlformats.org/drawingml/2006/table">
            <a:tbl>
              <a:tblPr firstRow="1" firstCol="1" bandRow="1"/>
              <a:tblGrid>
                <a:gridCol w="3921744"/>
                <a:gridCol w="4084659"/>
              </a:tblGrid>
              <a:tr h="383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Профильный предмет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игры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8891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Право, обществознание</a:t>
                      </a: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Деловой русский язык</a:t>
                      </a: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Экономика</a:t>
                      </a: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«Многофункциональный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деловой центр»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«Избирательная комиссия»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800" b="1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«Рекламное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агентство»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Книжное издательство «Тинейджер»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 газеты «Школьный маршрут»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800" b="1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«Проектный институт эколого-биологических проблем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800" b="1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«Фабрика канцелярских товаров»</a:t>
                      </a: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Компьютерная фирма «КвадроБайт»</a:t>
                      </a:r>
                    </a:p>
                  </a:txBody>
                  <a:tcPr marL="62815" marR="62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6795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080120"/>
            <a:ext cx="3857625" cy="469776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1079128"/>
            <a:ext cx="3647380" cy="469776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9939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12776"/>
            <a:ext cx="8748464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Родительское собрание </a:t>
            </a:r>
            <a:b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«Путь в профессию начинается в школе» </a:t>
            </a:r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–</a:t>
            </a:r>
            <a:r>
              <a:rPr lang="ru-RU" sz="4000" b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ноябрь 2017 г.</a:t>
            </a:r>
            <a:b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Педагогический совет </a:t>
            </a:r>
            <a:b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«Эффективные формы профориентационного сопровождения обучающихся»</a:t>
            </a:r>
            <a:r>
              <a:rPr lang="ru-RU" sz="4000" b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- март 2018 г.</a:t>
            </a:r>
            <a:endParaRPr lang="ru-RU" sz="4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6297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2276872"/>
            <a:ext cx="4248471" cy="440404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88640"/>
            <a:ext cx="4063659" cy="453650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2695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60648"/>
            <a:ext cx="4608512" cy="376876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2780928"/>
            <a:ext cx="4608512" cy="395521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0233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 lvl="0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Профориентационная иллюстративная </a:t>
            </a: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</a:t>
            </a:r>
            <a:b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элементами турнира</a:t>
            </a:r>
            <a:r>
              <a:rPr lang="ru-RU" sz="32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«Калейдоскоп профессий»</a:t>
            </a:r>
            <a:r>
              <a:rPr lang="ru-RU" sz="32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u="sng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619672"/>
            <a:ext cx="5482972" cy="305462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79912" y="3933056"/>
            <a:ext cx="5270682" cy="2824643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29777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260648"/>
            <a:ext cx="5154505" cy="388843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56992"/>
            <a:ext cx="5004048" cy="331437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39210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06090"/>
          </a:xfrm>
        </p:spPr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Проект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«Нескучные перемены»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734029"/>
            <a:ext cx="3096344" cy="587727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92" y="734029"/>
            <a:ext cx="2938636" cy="587727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2626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4308" cy="346025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39952" y="2852936"/>
            <a:ext cx="4854541" cy="381642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982824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1987" y="1152146"/>
            <a:ext cx="5706924" cy="377991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51920" y="3042101"/>
            <a:ext cx="5112568" cy="364406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33242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229600" cy="6477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Газета «Зеркало»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12730091"/>
              </p:ext>
            </p:extLst>
          </p:nvPr>
        </p:nvGraphicFramePr>
        <p:xfrm>
          <a:off x="112664" y="550656"/>
          <a:ext cx="4392488" cy="6247094"/>
        </p:xfrm>
        <a:graphic>
          <a:graphicData uri="http://schemas.openxmlformats.org/presentationml/2006/ole">
            <p:oleObj spid="_x0000_s1070" name="Документ" r:id="rId3" imgW="7525376" imgH="10704005" progId="Word.Document.12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92277380"/>
              </p:ext>
            </p:extLst>
          </p:nvPr>
        </p:nvGraphicFramePr>
        <p:xfrm>
          <a:off x="4644008" y="550656"/>
          <a:ext cx="4413055" cy="6245118"/>
        </p:xfrm>
        <a:graphic>
          <a:graphicData uri="http://schemas.openxmlformats.org/presentationml/2006/ole">
            <p:oleObj spid="_x0000_s1071" name="Документ" r:id="rId4" imgW="7525376" imgH="10647034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25231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2142</TotalTime>
  <Words>287</Words>
  <Application>Microsoft Office PowerPoint</Application>
  <PresentationFormat>Экран (4:3)</PresentationFormat>
  <Paragraphs>81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Грань</vt:lpstr>
      <vt:lpstr>Документ</vt:lpstr>
      <vt:lpstr>Опыт работы по профессиональному самоопределению учащихся  МРЦ «Гимназия № 2»  г. Ярославль</vt:lpstr>
      <vt:lpstr>Стране нужен выпускник школы, «…подготовленный к осознанному выбору профессии, понимающий значение профессиональной деятельности для человека и общества…»  ФГОС СОО</vt:lpstr>
      <vt:lpstr>Родительское собрание  «Путь в профессию начинается в школе» – ноябрь 2017 г.  Педагогический совет  «Эффективные формы профориентационного сопровождения обучающихся» - март 2018 г.</vt:lpstr>
      <vt:lpstr>Профориентационная иллюстративная игра   с элементами турнира «Калейдоскоп профессий» </vt:lpstr>
      <vt:lpstr>Слайд 5</vt:lpstr>
      <vt:lpstr>Проект «Нескучные перемены»</vt:lpstr>
      <vt:lpstr>Слайд 7</vt:lpstr>
      <vt:lpstr>Слайд 8</vt:lpstr>
      <vt:lpstr>Газета «Зеркало»</vt:lpstr>
      <vt:lpstr>Слайд 10</vt:lpstr>
      <vt:lpstr>Летняя трудовая бригада</vt:lpstr>
      <vt:lpstr>Слайд 12</vt:lpstr>
      <vt:lpstr>Профориентационный туризм</vt:lpstr>
      <vt:lpstr>Слайд 14</vt:lpstr>
      <vt:lpstr>Слайд 15</vt:lpstr>
      <vt:lpstr>Слайд 16</vt:lpstr>
      <vt:lpstr>                                      </vt:lpstr>
      <vt:lpstr>Слайд 18</vt:lpstr>
      <vt:lpstr>Слайд 19</vt:lpstr>
      <vt:lpstr>Слайд 20</vt:lpstr>
      <vt:lpstr>Слайд 21</vt:lpstr>
      <vt:lpstr>Городская спартакиада «Буду служить»</vt:lpstr>
      <vt:lpstr>Слайд 23</vt:lpstr>
      <vt:lpstr>Вахта памяти у Вечного огня</vt:lpstr>
      <vt:lpstr>Армейские уроки с участием выпускников</vt:lpstr>
      <vt:lpstr>Эффективные формы работы  по профессиональному самоопределению</vt:lpstr>
      <vt:lpstr>Эффективные формы работы  по профессиональному самоопределению</vt:lpstr>
      <vt:lpstr>Деловые игры профориентационной направленности в 10-х классах (ФГОС СОО)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мире профессий» технология 9 класс</dc:title>
  <dc:creator>User</dc:creator>
  <cp:lastModifiedBy>Клепова Олеся</cp:lastModifiedBy>
  <cp:revision>176</cp:revision>
  <cp:lastPrinted>2017-01-17T12:46:27Z</cp:lastPrinted>
  <dcterms:created xsi:type="dcterms:W3CDTF">2015-11-10T19:38:31Z</dcterms:created>
  <dcterms:modified xsi:type="dcterms:W3CDTF">2019-05-14T17:55:26Z</dcterms:modified>
</cp:coreProperties>
</file>