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41"/>
  </p:notesMasterIdLst>
  <p:sldIdLst>
    <p:sldId id="258" r:id="rId3"/>
    <p:sldId id="259" r:id="rId4"/>
    <p:sldId id="264" r:id="rId5"/>
    <p:sldId id="291" r:id="rId6"/>
    <p:sldId id="287" r:id="rId7"/>
    <p:sldId id="288" r:id="rId8"/>
    <p:sldId id="289" r:id="rId9"/>
    <p:sldId id="290" r:id="rId10"/>
    <p:sldId id="292" r:id="rId11"/>
    <p:sldId id="293" r:id="rId12"/>
    <p:sldId id="298" r:id="rId13"/>
    <p:sldId id="266" r:id="rId14"/>
    <p:sldId id="271" r:id="rId15"/>
    <p:sldId id="274" r:id="rId16"/>
    <p:sldId id="269" r:id="rId17"/>
    <p:sldId id="272" r:id="rId18"/>
    <p:sldId id="273" r:id="rId19"/>
    <p:sldId id="300" r:id="rId20"/>
    <p:sldId id="267" r:id="rId21"/>
    <p:sldId id="294" r:id="rId22"/>
    <p:sldId id="260" r:id="rId23"/>
    <p:sldId id="261" r:id="rId24"/>
    <p:sldId id="262" r:id="rId25"/>
    <p:sldId id="263" r:id="rId26"/>
    <p:sldId id="295" r:id="rId27"/>
    <p:sldId id="279" r:id="rId28"/>
    <p:sldId id="280" r:id="rId29"/>
    <p:sldId id="278" r:id="rId30"/>
    <p:sldId id="282" r:id="rId31"/>
    <p:sldId id="285" r:id="rId32"/>
    <p:sldId id="286" r:id="rId33"/>
    <p:sldId id="283" r:id="rId34"/>
    <p:sldId id="284" r:id="rId35"/>
    <p:sldId id="296" r:id="rId36"/>
    <p:sldId id="275" r:id="rId37"/>
    <p:sldId id="276" r:id="rId38"/>
    <p:sldId id="277" r:id="rId39"/>
    <p:sldId id="297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3A140-91CD-4793-96ED-D7D9C65C912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F5CCE6F-1BA3-49CD-AD86-17D22C3B6FF3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Качество</a:t>
          </a:r>
        </a:p>
        <a:p>
          <a:r>
            <a:rPr lang="ru-RU" b="1" dirty="0" smtClean="0">
              <a:solidFill>
                <a:srgbClr val="FFFF00"/>
              </a:solidFill>
            </a:rPr>
            <a:t>результатов</a:t>
          </a:r>
          <a:endParaRPr lang="ru-RU" b="1" dirty="0">
            <a:solidFill>
              <a:srgbClr val="FFFF00"/>
            </a:solidFill>
          </a:endParaRPr>
        </a:p>
      </dgm:t>
    </dgm:pt>
    <dgm:pt modelId="{35820003-5277-49ED-AC94-1CD98ABCBC2B}" type="parTrans" cxnId="{D8BEC70D-7775-4D17-8EBB-D250702250BE}">
      <dgm:prSet/>
      <dgm:spPr/>
      <dgm:t>
        <a:bodyPr/>
        <a:lstStyle/>
        <a:p>
          <a:endParaRPr lang="ru-RU"/>
        </a:p>
      </dgm:t>
    </dgm:pt>
    <dgm:pt modelId="{3CE0CC2D-21C2-475C-B191-1B2DD969468C}" type="sibTrans" cxnId="{D8BEC70D-7775-4D17-8EBB-D250702250BE}">
      <dgm:prSet/>
      <dgm:spPr/>
      <dgm:t>
        <a:bodyPr/>
        <a:lstStyle/>
        <a:p>
          <a:endParaRPr lang="ru-RU"/>
        </a:p>
      </dgm:t>
    </dgm:pt>
    <dgm:pt modelId="{2EFEBF27-B096-4C83-BFC5-CAD1DC8FC631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Качество</a:t>
          </a:r>
        </a:p>
        <a:p>
          <a:r>
            <a:rPr lang="ru-RU" b="1" dirty="0" smtClean="0">
              <a:solidFill>
                <a:srgbClr val="FFFF00"/>
              </a:solidFill>
            </a:rPr>
            <a:t>процесса</a:t>
          </a:r>
          <a:endParaRPr lang="ru-RU" b="1" dirty="0">
            <a:solidFill>
              <a:srgbClr val="FFFF00"/>
            </a:solidFill>
          </a:endParaRPr>
        </a:p>
      </dgm:t>
    </dgm:pt>
    <dgm:pt modelId="{39108A9F-B294-4944-A5D2-5972F31C69A8}" type="parTrans" cxnId="{191042EE-DBEE-4733-80E9-41257A6431C5}">
      <dgm:prSet/>
      <dgm:spPr/>
      <dgm:t>
        <a:bodyPr/>
        <a:lstStyle/>
        <a:p>
          <a:endParaRPr lang="ru-RU"/>
        </a:p>
      </dgm:t>
    </dgm:pt>
    <dgm:pt modelId="{03BA3463-086F-40F8-A429-43CC6FEF2EF2}" type="sibTrans" cxnId="{191042EE-DBEE-4733-80E9-41257A6431C5}">
      <dgm:prSet/>
      <dgm:spPr/>
      <dgm:t>
        <a:bodyPr/>
        <a:lstStyle/>
        <a:p>
          <a:endParaRPr lang="ru-RU"/>
        </a:p>
      </dgm:t>
    </dgm:pt>
    <dgm:pt modelId="{3F485992-3871-400A-8BC5-451595B72D27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Качество</a:t>
          </a:r>
        </a:p>
        <a:p>
          <a:r>
            <a:rPr lang="ru-RU" b="1" dirty="0" smtClean="0">
              <a:solidFill>
                <a:srgbClr val="FFFF00"/>
              </a:solidFill>
            </a:rPr>
            <a:t>условий</a:t>
          </a:r>
          <a:endParaRPr lang="ru-RU" b="1" dirty="0">
            <a:solidFill>
              <a:srgbClr val="FFFF00"/>
            </a:solidFill>
          </a:endParaRPr>
        </a:p>
      </dgm:t>
    </dgm:pt>
    <dgm:pt modelId="{658EFECB-89F4-493B-8DD9-A0B0AEEE12CB}" type="parTrans" cxnId="{DBECCEF7-E463-49DB-9129-9BFE210ED033}">
      <dgm:prSet/>
      <dgm:spPr/>
      <dgm:t>
        <a:bodyPr/>
        <a:lstStyle/>
        <a:p>
          <a:endParaRPr lang="ru-RU"/>
        </a:p>
      </dgm:t>
    </dgm:pt>
    <dgm:pt modelId="{8EA70F41-9E83-4C56-A566-DE61CE073228}" type="sibTrans" cxnId="{DBECCEF7-E463-49DB-9129-9BFE210ED033}">
      <dgm:prSet/>
      <dgm:spPr/>
      <dgm:t>
        <a:bodyPr/>
        <a:lstStyle/>
        <a:p>
          <a:endParaRPr lang="ru-RU"/>
        </a:p>
      </dgm:t>
    </dgm:pt>
    <dgm:pt modelId="{C86494BF-E430-47E4-9E51-3217A40A3697}" type="pres">
      <dgm:prSet presAssocID="{E243A140-91CD-4793-96ED-D7D9C65C912D}" presName="compositeShape" presStyleCnt="0">
        <dgm:presLayoutVars>
          <dgm:chMax val="7"/>
          <dgm:dir/>
          <dgm:resizeHandles val="exact"/>
        </dgm:presLayoutVars>
      </dgm:prSet>
      <dgm:spPr/>
    </dgm:pt>
    <dgm:pt modelId="{DC48BBF7-AADC-433D-A849-09D6061C751D}" type="pres">
      <dgm:prSet presAssocID="{E243A140-91CD-4793-96ED-D7D9C65C912D}" presName="wedge1" presStyleLbl="node1" presStyleIdx="0" presStyleCnt="3"/>
      <dgm:spPr/>
      <dgm:t>
        <a:bodyPr/>
        <a:lstStyle/>
        <a:p>
          <a:endParaRPr lang="ru-RU"/>
        </a:p>
      </dgm:t>
    </dgm:pt>
    <dgm:pt modelId="{06653197-EE8B-4546-956B-862D5EA2CB3C}" type="pres">
      <dgm:prSet presAssocID="{E243A140-91CD-4793-96ED-D7D9C65C912D}" presName="dummy1a" presStyleCnt="0"/>
      <dgm:spPr/>
    </dgm:pt>
    <dgm:pt modelId="{EEAC81F9-BCB7-4ACD-AAD9-D3F96731F30B}" type="pres">
      <dgm:prSet presAssocID="{E243A140-91CD-4793-96ED-D7D9C65C912D}" presName="dummy1b" presStyleCnt="0"/>
      <dgm:spPr/>
    </dgm:pt>
    <dgm:pt modelId="{383461CD-1D5C-4DDD-9A48-490763740FB9}" type="pres">
      <dgm:prSet presAssocID="{E243A140-91CD-4793-96ED-D7D9C65C912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31DCD-721B-44B3-8B7D-FF0C23BDF0D7}" type="pres">
      <dgm:prSet presAssocID="{E243A140-91CD-4793-96ED-D7D9C65C912D}" presName="wedge2" presStyleLbl="node1" presStyleIdx="1" presStyleCnt="3" custScaleX="102345" custScaleY="97271"/>
      <dgm:spPr/>
      <dgm:t>
        <a:bodyPr/>
        <a:lstStyle/>
        <a:p>
          <a:endParaRPr lang="ru-RU"/>
        </a:p>
      </dgm:t>
    </dgm:pt>
    <dgm:pt modelId="{63C61CCA-C9A6-4531-ABB0-6E314A1823E3}" type="pres">
      <dgm:prSet presAssocID="{E243A140-91CD-4793-96ED-D7D9C65C912D}" presName="dummy2a" presStyleCnt="0"/>
      <dgm:spPr/>
    </dgm:pt>
    <dgm:pt modelId="{2DD44AC7-4C7B-47B4-AF11-EB0C70F5F295}" type="pres">
      <dgm:prSet presAssocID="{E243A140-91CD-4793-96ED-D7D9C65C912D}" presName="dummy2b" presStyleCnt="0"/>
      <dgm:spPr/>
    </dgm:pt>
    <dgm:pt modelId="{B7FADC5D-79ED-40E0-93A8-9A52D16F23EA}" type="pres">
      <dgm:prSet presAssocID="{E243A140-91CD-4793-96ED-D7D9C65C912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D2051-C2AC-49D1-8EF4-F2AA0F19514B}" type="pres">
      <dgm:prSet presAssocID="{E243A140-91CD-4793-96ED-D7D9C65C912D}" presName="wedge3" presStyleLbl="node1" presStyleIdx="2" presStyleCnt="3"/>
      <dgm:spPr/>
      <dgm:t>
        <a:bodyPr/>
        <a:lstStyle/>
        <a:p>
          <a:endParaRPr lang="ru-RU"/>
        </a:p>
      </dgm:t>
    </dgm:pt>
    <dgm:pt modelId="{28D39DD0-79F4-45B9-B9C8-750C939BCC7E}" type="pres">
      <dgm:prSet presAssocID="{E243A140-91CD-4793-96ED-D7D9C65C912D}" presName="dummy3a" presStyleCnt="0"/>
      <dgm:spPr/>
    </dgm:pt>
    <dgm:pt modelId="{493E3EF8-A5BB-40E5-BE2A-145B36DF58D9}" type="pres">
      <dgm:prSet presAssocID="{E243A140-91CD-4793-96ED-D7D9C65C912D}" presName="dummy3b" presStyleCnt="0"/>
      <dgm:spPr/>
    </dgm:pt>
    <dgm:pt modelId="{1293CBCA-B982-41D0-B176-32C0A6C125E7}" type="pres">
      <dgm:prSet presAssocID="{E243A140-91CD-4793-96ED-D7D9C65C912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0CA66-0B17-46D3-A4AC-501670D921A1}" type="pres">
      <dgm:prSet presAssocID="{3CE0CC2D-21C2-475C-B191-1B2DD969468C}" presName="arrowWedge1" presStyleLbl="fgSibTrans2D1" presStyleIdx="0" presStyleCnt="3" custLinFactNeighborX="-1220" custLinFactNeighborY="187"/>
      <dgm:spPr/>
    </dgm:pt>
    <dgm:pt modelId="{6C318FB3-8852-4318-98E0-D42184939997}" type="pres">
      <dgm:prSet presAssocID="{03BA3463-086F-40F8-A429-43CC6FEF2EF2}" presName="arrowWedge2" presStyleLbl="fgSibTrans2D1" presStyleIdx="1" presStyleCnt="3"/>
      <dgm:spPr/>
    </dgm:pt>
    <dgm:pt modelId="{8DCBDBBC-12E9-469F-8DEF-B3012AAA351A}" type="pres">
      <dgm:prSet presAssocID="{8EA70F41-9E83-4C56-A566-DE61CE073228}" presName="arrowWedge3" presStyleLbl="fgSibTrans2D1" presStyleIdx="2" presStyleCnt="3"/>
      <dgm:spPr/>
    </dgm:pt>
  </dgm:ptLst>
  <dgm:cxnLst>
    <dgm:cxn modelId="{7199C6DD-D545-4A33-898E-D161AF6B76C5}" type="presOf" srcId="{3F485992-3871-400A-8BC5-451595B72D27}" destId="{A54D2051-C2AC-49D1-8EF4-F2AA0F19514B}" srcOrd="0" destOrd="0" presId="urn:microsoft.com/office/officeart/2005/8/layout/cycle8"/>
    <dgm:cxn modelId="{E99B3BD1-30CF-476E-AF31-9C496AA0FCC8}" type="presOf" srcId="{AF5CCE6F-1BA3-49CD-AD86-17D22C3B6FF3}" destId="{DC48BBF7-AADC-433D-A849-09D6061C751D}" srcOrd="0" destOrd="0" presId="urn:microsoft.com/office/officeart/2005/8/layout/cycle8"/>
    <dgm:cxn modelId="{191042EE-DBEE-4733-80E9-41257A6431C5}" srcId="{E243A140-91CD-4793-96ED-D7D9C65C912D}" destId="{2EFEBF27-B096-4C83-BFC5-CAD1DC8FC631}" srcOrd="1" destOrd="0" parTransId="{39108A9F-B294-4944-A5D2-5972F31C69A8}" sibTransId="{03BA3463-086F-40F8-A429-43CC6FEF2EF2}"/>
    <dgm:cxn modelId="{DBECCEF7-E463-49DB-9129-9BFE210ED033}" srcId="{E243A140-91CD-4793-96ED-D7D9C65C912D}" destId="{3F485992-3871-400A-8BC5-451595B72D27}" srcOrd="2" destOrd="0" parTransId="{658EFECB-89F4-493B-8DD9-A0B0AEEE12CB}" sibTransId="{8EA70F41-9E83-4C56-A566-DE61CE073228}"/>
    <dgm:cxn modelId="{39B5DA8D-43DB-4EDB-892C-FEA8A3F917C2}" type="presOf" srcId="{2EFEBF27-B096-4C83-BFC5-CAD1DC8FC631}" destId="{B4F31DCD-721B-44B3-8B7D-FF0C23BDF0D7}" srcOrd="0" destOrd="0" presId="urn:microsoft.com/office/officeart/2005/8/layout/cycle8"/>
    <dgm:cxn modelId="{36428061-223A-45D2-82B1-881E205D1DC2}" type="presOf" srcId="{AF5CCE6F-1BA3-49CD-AD86-17D22C3B6FF3}" destId="{383461CD-1D5C-4DDD-9A48-490763740FB9}" srcOrd="1" destOrd="0" presId="urn:microsoft.com/office/officeart/2005/8/layout/cycle8"/>
    <dgm:cxn modelId="{D8BEC70D-7775-4D17-8EBB-D250702250BE}" srcId="{E243A140-91CD-4793-96ED-D7D9C65C912D}" destId="{AF5CCE6F-1BA3-49CD-AD86-17D22C3B6FF3}" srcOrd="0" destOrd="0" parTransId="{35820003-5277-49ED-AC94-1CD98ABCBC2B}" sibTransId="{3CE0CC2D-21C2-475C-B191-1B2DD969468C}"/>
    <dgm:cxn modelId="{99866B44-8915-4AAC-84CF-BCC1E54DD515}" type="presOf" srcId="{2EFEBF27-B096-4C83-BFC5-CAD1DC8FC631}" destId="{B7FADC5D-79ED-40E0-93A8-9A52D16F23EA}" srcOrd="1" destOrd="0" presId="urn:microsoft.com/office/officeart/2005/8/layout/cycle8"/>
    <dgm:cxn modelId="{D13B6449-69DD-436A-8996-1797CC42D3E7}" type="presOf" srcId="{E243A140-91CD-4793-96ED-D7D9C65C912D}" destId="{C86494BF-E430-47E4-9E51-3217A40A3697}" srcOrd="0" destOrd="0" presId="urn:microsoft.com/office/officeart/2005/8/layout/cycle8"/>
    <dgm:cxn modelId="{C8AA6521-6A95-496A-8272-822093E9D1A4}" type="presOf" srcId="{3F485992-3871-400A-8BC5-451595B72D27}" destId="{1293CBCA-B982-41D0-B176-32C0A6C125E7}" srcOrd="1" destOrd="0" presId="urn:microsoft.com/office/officeart/2005/8/layout/cycle8"/>
    <dgm:cxn modelId="{226184CA-D40C-460D-95E5-29A4A1039923}" type="presParOf" srcId="{C86494BF-E430-47E4-9E51-3217A40A3697}" destId="{DC48BBF7-AADC-433D-A849-09D6061C751D}" srcOrd="0" destOrd="0" presId="urn:microsoft.com/office/officeart/2005/8/layout/cycle8"/>
    <dgm:cxn modelId="{38E193DC-C918-4BCE-B712-7F1FDDB9CF89}" type="presParOf" srcId="{C86494BF-E430-47E4-9E51-3217A40A3697}" destId="{06653197-EE8B-4546-956B-862D5EA2CB3C}" srcOrd="1" destOrd="0" presId="urn:microsoft.com/office/officeart/2005/8/layout/cycle8"/>
    <dgm:cxn modelId="{B87CEEDE-A019-4670-B127-355C74C6478C}" type="presParOf" srcId="{C86494BF-E430-47E4-9E51-3217A40A3697}" destId="{EEAC81F9-BCB7-4ACD-AAD9-D3F96731F30B}" srcOrd="2" destOrd="0" presId="urn:microsoft.com/office/officeart/2005/8/layout/cycle8"/>
    <dgm:cxn modelId="{73BB91A9-F753-46E9-9EF2-DBA1C5CE4D83}" type="presParOf" srcId="{C86494BF-E430-47E4-9E51-3217A40A3697}" destId="{383461CD-1D5C-4DDD-9A48-490763740FB9}" srcOrd="3" destOrd="0" presId="urn:microsoft.com/office/officeart/2005/8/layout/cycle8"/>
    <dgm:cxn modelId="{754845FF-A69E-4219-AD18-2B3FAADE95A9}" type="presParOf" srcId="{C86494BF-E430-47E4-9E51-3217A40A3697}" destId="{B4F31DCD-721B-44B3-8B7D-FF0C23BDF0D7}" srcOrd="4" destOrd="0" presId="urn:microsoft.com/office/officeart/2005/8/layout/cycle8"/>
    <dgm:cxn modelId="{E7541AF5-0055-4D59-AEE9-AB5BCF49CD20}" type="presParOf" srcId="{C86494BF-E430-47E4-9E51-3217A40A3697}" destId="{63C61CCA-C9A6-4531-ABB0-6E314A1823E3}" srcOrd="5" destOrd="0" presId="urn:microsoft.com/office/officeart/2005/8/layout/cycle8"/>
    <dgm:cxn modelId="{FC10B2BA-49BD-4D48-815D-26DCEF4EEB0F}" type="presParOf" srcId="{C86494BF-E430-47E4-9E51-3217A40A3697}" destId="{2DD44AC7-4C7B-47B4-AF11-EB0C70F5F295}" srcOrd="6" destOrd="0" presId="urn:microsoft.com/office/officeart/2005/8/layout/cycle8"/>
    <dgm:cxn modelId="{8AFA4D98-8B58-431E-A880-BCF80B1CCF28}" type="presParOf" srcId="{C86494BF-E430-47E4-9E51-3217A40A3697}" destId="{B7FADC5D-79ED-40E0-93A8-9A52D16F23EA}" srcOrd="7" destOrd="0" presId="urn:microsoft.com/office/officeart/2005/8/layout/cycle8"/>
    <dgm:cxn modelId="{D368CC82-09F4-4435-809C-76970416A4B2}" type="presParOf" srcId="{C86494BF-E430-47E4-9E51-3217A40A3697}" destId="{A54D2051-C2AC-49D1-8EF4-F2AA0F19514B}" srcOrd="8" destOrd="0" presId="urn:microsoft.com/office/officeart/2005/8/layout/cycle8"/>
    <dgm:cxn modelId="{07DE4CFA-4717-48A6-91BA-C59DE01B19D9}" type="presParOf" srcId="{C86494BF-E430-47E4-9E51-3217A40A3697}" destId="{28D39DD0-79F4-45B9-B9C8-750C939BCC7E}" srcOrd="9" destOrd="0" presId="urn:microsoft.com/office/officeart/2005/8/layout/cycle8"/>
    <dgm:cxn modelId="{6BE85491-DE34-496F-9211-64EF6D7F2BEA}" type="presParOf" srcId="{C86494BF-E430-47E4-9E51-3217A40A3697}" destId="{493E3EF8-A5BB-40E5-BE2A-145B36DF58D9}" srcOrd="10" destOrd="0" presId="urn:microsoft.com/office/officeart/2005/8/layout/cycle8"/>
    <dgm:cxn modelId="{3D1C5957-8978-4347-A677-AC98633A285E}" type="presParOf" srcId="{C86494BF-E430-47E4-9E51-3217A40A3697}" destId="{1293CBCA-B982-41D0-B176-32C0A6C125E7}" srcOrd="11" destOrd="0" presId="urn:microsoft.com/office/officeart/2005/8/layout/cycle8"/>
    <dgm:cxn modelId="{2C1BD99D-634F-49EF-B91C-C6D0BDAD92B9}" type="presParOf" srcId="{C86494BF-E430-47E4-9E51-3217A40A3697}" destId="{5D70CA66-0B17-46D3-A4AC-501670D921A1}" srcOrd="12" destOrd="0" presId="urn:microsoft.com/office/officeart/2005/8/layout/cycle8"/>
    <dgm:cxn modelId="{88212A6B-9476-435A-99CB-63573FD13462}" type="presParOf" srcId="{C86494BF-E430-47E4-9E51-3217A40A3697}" destId="{6C318FB3-8852-4318-98E0-D42184939997}" srcOrd="13" destOrd="0" presId="urn:microsoft.com/office/officeart/2005/8/layout/cycle8"/>
    <dgm:cxn modelId="{2E6192CE-1FD2-463D-825E-527CFD438E12}" type="presParOf" srcId="{C86494BF-E430-47E4-9E51-3217A40A3697}" destId="{8DCBDBBC-12E9-469F-8DEF-B3012AAA351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8BBF7-AADC-433D-A849-09D6061C751D}">
      <dsp:nvSpPr>
        <dsp:cNvPr id="0" name=""/>
        <dsp:cNvSpPr/>
      </dsp:nvSpPr>
      <dsp:spPr>
        <a:xfrm>
          <a:off x="2401937" y="454664"/>
          <a:ext cx="5399599" cy="5399599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FFFF00"/>
              </a:solidFill>
            </a:rPr>
            <a:t>Качество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FFFF00"/>
              </a:solidFill>
            </a:rPr>
            <a:t>результатов</a:t>
          </a:r>
          <a:endParaRPr lang="ru-RU" sz="2300" b="1" kern="1200" dirty="0">
            <a:solidFill>
              <a:srgbClr val="FFFF00"/>
            </a:solidFill>
          </a:endParaRPr>
        </a:p>
      </dsp:txBody>
      <dsp:txXfrm>
        <a:off x="5247654" y="1598865"/>
        <a:ext cx="1928428" cy="1607023"/>
      </dsp:txXfrm>
    </dsp:sp>
    <dsp:sp modelId="{B4F31DCD-721B-44B3-8B7D-FF0C23BDF0D7}">
      <dsp:nvSpPr>
        <dsp:cNvPr id="0" name=""/>
        <dsp:cNvSpPr/>
      </dsp:nvSpPr>
      <dsp:spPr>
        <a:xfrm>
          <a:off x="2227420" y="721185"/>
          <a:ext cx="5526220" cy="525224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FFFF00"/>
              </a:solidFill>
            </a:rPr>
            <a:t>Качество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FFFF00"/>
              </a:solidFill>
            </a:rPr>
            <a:t>процесса</a:t>
          </a:r>
          <a:endParaRPr lang="ru-RU" sz="2300" b="1" kern="1200" dirty="0">
            <a:solidFill>
              <a:srgbClr val="FFFF00"/>
            </a:solidFill>
          </a:endParaRPr>
        </a:p>
      </dsp:txBody>
      <dsp:txXfrm>
        <a:off x="3543187" y="4128891"/>
        <a:ext cx="2960475" cy="1375587"/>
      </dsp:txXfrm>
    </dsp:sp>
    <dsp:sp modelId="{A54D2051-C2AC-49D1-8EF4-F2AA0F19514B}">
      <dsp:nvSpPr>
        <dsp:cNvPr id="0" name=""/>
        <dsp:cNvSpPr/>
      </dsp:nvSpPr>
      <dsp:spPr>
        <a:xfrm>
          <a:off x="2179525" y="454664"/>
          <a:ext cx="5399599" cy="539959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FFFF00"/>
              </a:solidFill>
            </a:rPr>
            <a:t>Качество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FFFF00"/>
              </a:solidFill>
            </a:rPr>
            <a:t>условий</a:t>
          </a:r>
          <a:endParaRPr lang="ru-RU" sz="2300" b="1" kern="1200" dirty="0">
            <a:solidFill>
              <a:srgbClr val="FFFF00"/>
            </a:solidFill>
          </a:endParaRPr>
        </a:p>
      </dsp:txBody>
      <dsp:txXfrm>
        <a:off x="2804978" y="1598865"/>
        <a:ext cx="1928428" cy="1607023"/>
      </dsp:txXfrm>
    </dsp:sp>
    <dsp:sp modelId="{5D70CA66-0B17-46D3-A4AC-501670D921A1}">
      <dsp:nvSpPr>
        <dsp:cNvPr id="0" name=""/>
        <dsp:cNvSpPr/>
      </dsp:nvSpPr>
      <dsp:spPr>
        <a:xfrm>
          <a:off x="1994090" y="131751"/>
          <a:ext cx="6068121" cy="60681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18FB3-8852-4318-98E0-D42184939997}">
      <dsp:nvSpPr>
        <dsp:cNvPr id="0" name=""/>
        <dsp:cNvSpPr/>
      </dsp:nvSpPr>
      <dsp:spPr>
        <a:xfrm>
          <a:off x="1956048" y="313396"/>
          <a:ext cx="6068121" cy="60681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BDBBC-12E9-469F-8DEF-B3012AAA351A}">
      <dsp:nvSpPr>
        <dsp:cNvPr id="0" name=""/>
        <dsp:cNvSpPr/>
      </dsp:nvSpPr>
      <dsp:spPr>
        <a:xfrm>
          <a:off x="1844818" y="120403"/>
          <a:ext cx="6068121" cy="60681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F6654-85DE-4ABF-9DD0-0F08BB8F6BC0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518A1-90F1-4199-A418-3A7375DFA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0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518A1-90F1-4199-A418-3A7375DFA48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4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518A1-90F1-4199-A418-3A7375DFA48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9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48AE-1BBA-4F8E-AA31-9A60A5C53B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7DDED66-3F72-46EE-BF37-DF1EE545C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1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48AE-1BBA-4F8E-AA31-9A60A5C53B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DDED66-3F72-46EE-BF37-DF1EE545C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9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48AE-1BBA-4F8E-AA31-9A60A5C53B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DDED66-3F72-46EE-BF37-DF1EE545C7A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2698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48AE-1BBA-4F8E-AA31-9A60A5C53B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DDED66-3F72-46EE-BF37-DF1EE545C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1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48AE-1BBA-4F8E-AA31-9A60A5C53B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DDED66-3F72-46EE-BF37-DF1EE545C7A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37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48AE-1BBA-4F8E-AA31-9A60A5C53B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DDED66-3F72-46EE-BF37-DF1EE545C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9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48AE-1BBA-4F8E-AA31-9A60A5C53B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ED66-3F72-46EE-BF37-DF1EE545C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0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48AE-1BBA-4F8E-AA31-9A60A5C53B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ED66-3F72-46EE-BF37-DF1EE545C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506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9393210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732563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8000" y="2133601"/>
            <a:ext cx="55880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99200" y="2133601"/>
            <a:ext cx="55880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487840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48AE-1BBA-4F8E-AA31-9A60A5C53B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ED66-3F72-46EE-BF37-DF1EE545C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99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068992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44483073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0069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150832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2901347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05869486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609601"/>
            <a:ext cx="2844800" cy="5516563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0" y="609601"/>
            <a:ext cx="8331200" cy="5516563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60633063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noProof="1" smtClean="0"/>
              <a:t>Образец подзаголовка</a:t>
            </a:r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55253269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11379200" cy="1143000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 SmartArt 2"/>
          <p:cNvSpPr>
            <a:spLocks noGrp="1"/>
          </p:cNvSpPr>
          <p:nvPr>
            <p:ph type="pic" idx="1"/>
          </p:nvPr>
        </p:nvSpPr>
        <p:spPr>
          <a:xfrm>
            <a:off x="508000" y="2133601"/>
            <a:ext cx="11379200" cy="39925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681448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48AE-1BBA-4F8E-AA31-9A60A5C53B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DDED66-3F72-46EE-BF37-DF1EE545C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04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48AE-1BBA-4F8E-AA31-9A60A5C53B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DDED66-3F72-46EE-BF37-DF1EE545C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7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48AE-1BBA-4F8E-AA31-9A60A5C53B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DDED66-3F72-46EE-BF37-DF1EE545C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05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48AE-1BBA-4F8E-AA31-9A60A5C53B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ED66-3F72-46EE-BF37-DF1EE545C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34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48AE-1BBA-4F8E-AA31-9A60A5C53B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ED66-3F72-46EE-BF37-DF1EE545C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8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48AE-1BBA-4F8E-AA31-9A60A5C53B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ED66-3F72-46EE-BF37-DF1EE545C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78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48AE-1BBA-4F8E-AA31-9A60A5C53B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DDED66-3F72-46EE-BF37-DF1EE545C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3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F48AE-1BBA-4F8E-AA31-9A60A5C53B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DDED66-3F72-46EE-BF37-DF1EE545C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0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3399FF"/>
            </a:gs>
            <a:gs pos="50000">
              <a:schemeClr val="bg1"/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8000" y="609600"/>
            <a:ext cx="1137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08000" y="2133601"/>
            <a:ext cx="113792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Line 12"/>
          <p:cNvSpPr>
            <a:spLocks noChangeShapeType="1"/>
          </p:cNvSpPr>
          <p:nvPr/>
        </p:nvSpPr>
        <p:spPr bwMode="auto">
          <a:xfrm>
            <a:off x="0" y="609600"/>
            <a:ext cx="12192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1029" name="Line 13"/>
          <p:cNvSpPr>
            <a:spLocks noChangeShapeType="1"/>
          </p:cNvSpPr>
          <p:nvPr/>
        </p:nvSpPr>
        <p:spPr bwMode="auto">
          <a:xfrm>
            <a:off x="406400" y="0"/>
            <a:ext cx="0" cy="6858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1030" name="Line 14"/>
          <p:cNvSpPr>
            <a:spLocks noChangeShapeType="1"/>
          </p:cNvSpPr>
          <p:nvPr/>
        </p:nvSpPr>
        <p:spPr bwMode="auto">
          <a:xfrm>
            <a:off x="609600" y="228600"/>
            <a:ext cx="0" cy="6096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</a:endParaRPr>
          </a:p>
        </p:txBody>
      </p:sp>
      <p:pic>
        <p:nvPicPr>
          <p:cNvPr id="1031" name="Picture 16" descr="shapk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7" b="5771"/>
          <a:stretch>
            <a:fillRect/>
          </a:stretch>
        </p:blipFill>
        <p:spPr bwMode="auto">
          <a:xfrm>
            <a:off x="1422400" y="0"/>
            <a:ext cx="10058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7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01755" y="2210938"/>
            <a:ext cx="9402857" cy="21836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cs typeface="Aharoni" panose="02010803020104030203" pitchFamily="2" charset="-79"/>
              </a:rPr>
              <a:t>Практические</a:t>
            </a:r>
            <a:br>
              <a:rPr lang="ru-RU" b="1" dirty="0">
                <a:solidFill>
                  <a:srgbClr val="C00000"/>
                </a:solidFill>
                <a:cs typeface="Aharoni" panose="02010803020104030203" pitchFamily="2" charset="-79"/>
              </a:rPr>
            </a:br>
            <a:r>
              <a:rPr lang="ru-RU" b="1" dirty="0">
                <a:solidFill>
                  <a:srgbClr val="C00000"/>
                </a:solidFill>
                <a:cs typeface="Aharoni" panose="02010803020104030203" pitchFamily="2" charset="-79"/>
              </a:rPr>
              <a:t>аспекты использования статистико-аналитических форм для анализа</a:t>
            </a:r>
            <a:br>
              <a:rPr lang="ru-RU" b="1" dirty="0">
                <a:solidFill>
                  <a:srgbClr val="C00000"/>
                </a:solidFill>
                <a:cs typeface="Aharoni" panose="02010803020104030203" pitchFamily="2" charset="-79"/>
              </a:rPr>
            </a:br>
            <a:r>
              <a:rPr lang="ru-RU" b="1" dirty="0">
                <a:solidFill>
                  <a:srgbClr val="C00000"/>
                </a:solidFill>
                <a:cs typeface="Aharoni" panose="02010803020104030203" pitchFamily="2" charset="-79"/>
              </a:rPr>
              <a:t>результатов оценочных процедур.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 flipV="1">
            <a:off x="12769075" y="6373503"/>
            <a:ext cx="278184" cy="68239"/>
          </a:xfrm>
        </p:spPr>
        <p:txBody>
          <a:bodyPr>
            <a:normAutofit fontScale="25000" lnSpcReduction="20000"/>
          </a:bodyPr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58" y="122830"/>
            <a:ext cx="22574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4\Desktop\Безымянный 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071"/>
            <a:ext cx="12161272" cy="579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7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913" y="0"/>
            <a:ext cx="4329263" cy="282687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15604" y="2552130"/>
            <a:ext cx="10221721" cy="317992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Обеспечение возможности получения объективной информации о качестве подготовки обучающихся в интересах всех участников образовательного процесса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 flipV="1">
            <a:off x="7779675" y="5568286"/>
            <a:ext cx="4257650" cy="1501253"/>
          </a:xfrm>
        </p:spPr>
        <p:txBody>
          <a:bodyPr>
            <a:normAutofit/>
          </a:bodyPr>
          <a:lstStyle/>
          <a:p>
            <a:r>
              <a:rPr lang="ru-RU" dirty="0" smtClean="0"/>
              <a:t>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46663" y="624110"/>
            <a:ext cx="10508776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Система оценки достижения планируемых результатов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290248"/>
              </p:ext>
            </p:extLst>
          </p:nvPr>
        </p:nvGraphicFramePr>
        <p:xfrm>
          <a:off x="272955" y="1905000"/>
          <a:ext cx="11682484" cy="4511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0389"/>
                <a:gridCol w="5912095"/>
              </a:tblGrid>
              <a:tr h="1128217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FF00"/>
                          </a:solidFill>
                        </a:rPr>
                        <a:t>ВНУТРЕННЯЯ ОЦЕНКА</a:t>
                      </a:r>
                      <a:endParaRPr lang="ru-RU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FF00"/>
                          </a:solidFill>
                        </a:rPr>
                        <a:t>ВНЕШНЯЯ</a:t>
                      </a:r>
                      <a:r>
                        <a:rPr lang="ru-RU" sz="3200" baseline="0" dirty="0" smtClean="0">
                          <a:solidFill>
                            <a:srgbClr val="FFFF00"/>
                          </a:solidFill>
                        </a:rPr>
                        <a:t> ОЦЕНКА</a:t>
                      </a:r>
                      <a:endParaRPr lang="ru-RU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227007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</a:t>
                      </a:r>
                      <a:r>
                        <a:rPr lang="ru-RU" sz="2400" b="1" dirty="0" smtClean="0"/>
                        <a:t>стартовая диагностика </a:t>
                      </a:r>
                    </a:p>
                    <a:p>
                      <a:r>
                        <a:rPr lang="ru-RU" sz="2400" b="1" dirty="0" smtClean="0"/>
                        <a:t>текущая и тематическая оценка </a:t>
                      </a:r>
                    </a:p>
                    <a:p>
                      <a:r>
                        <a:rPr lang="ru-RU" sz="2400" b="1" dirty="0" smtClean="0"/>
                        <a:t>портфолио </a:t>
                      </a:r>
                    </a:p>
                    <a:p>
                      <a:r>
                        <a:rPr lang="ru-RU" sz="2400" b="1" dirty="0" smtClean="0"/>
                        <a:t></a:t>
                      </a:r>
                      <a:r>
                        <a:rPr lang="ru-RU" sz="2400" b="1" dirty="0" err="1" smtClean="0"/>
                        <a:t>внутришкольный</a:t>
                      </a:r>
                      <a:r>
                        <a:rPr lang="ru-RU" sz="2400" b="1" dirty="0" smtClean="0"/>
                        <a:t> мониторинг образовательных достижений промежуточная аттестация обучающихся </a:t>
                      </a:r>
                    </a:p>
                    <a:p>
                      <a:r>
                        <a:rPr lang="ru-RU" sz="2400" b="1" dirty="0" smtClean="0"/>
                        <a:t>итоговая аттестация обучающихся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государственная итоговая</a:t>
                      </a:r>
                    </a:p>
                    <a:p>
                      <a:r>
                        <a:rPr lang="ru-RU" sz="2400" b="1" dirty="0" smtClean="0"/>
                        <a:t>аттестация</a:t>
                      </a:r>
                    </a:p>
                    <a:p>
                      <a:r>
                        <a:rPr lang="ru-RU" sz="2400" b="1" dirty="0" smtClean="0"/>
                        <a:t>независимая оценка качества</a:t>
                      </a:r>
                    </a:p>
                    <a:p>
                      <a:r>
                        <a:rPr lang="ru-RU" sz="2400" b="1" dirty="0" smtClean="0"/>
                        <a:t>образования</a:t>
                      </a:r>
                    </a:p>
                    <a:p>
                      <a:r>
                        <a:rPr lang="ru-RU" sz="2400" b="1" dirty="0" smtClean="0"/>
                        <a:t>мониторинговые исследования</a:t>
                      </a:r>
                    </a:p>
                    <a:p>
                      <a:r>
                        <a:rPr lang="ru-RU" sz="2400" b="1" dirty="0" smtClean="0"/>
                        <a:t>муниципального, регионального и</a:t>
                      </a:r>
                    </a:p>
                    <a:p>
                      <a:r>
                        <a:rPr lang="ru-RU" sz="2400" b="1" dirty="0" smtClean="0"/>
                        <a:t>федерального уровней 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3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7945" y="214677"/>
            <a:ext cx="8693173" cy="79525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Матрица оценочных процедур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4" y="1156025"/>
            <a:ext cx="11934916" cy="5483610"/>
          </a:xfrm>
        </p:spPr>
      </p:pic>
    </p:spTree>
    <p:extLst>
      <p:ext uri="{BB962C8B-B14F-4D97-AF65-F5344CB8AC3E}">
        <p14:creationId xmlns:p14="http://schemas.microsoft.com/office/powerpoint/2010/main" val="41985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595" y="105496"/>
            <a:ext cx="11136572" cy="10409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Чек-лист для анализа графика оценочных процедур</a:t>
            </a:r>
            <a:br>
              <a:rPr lang="ru-RU" b="1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340403"/>
              </p:ext>
            </p:extLst>
          </p:nvPr>
        </p:nvGraphicFramePr>
        <p:xfrm>
          <a:off x="1255595" y="1269244"/>
          <a:ext cx="10561267" cy="569426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99314"/>
                <a:gridCol w="8117522"/>
                <a:gridCol w="922721"/>
                <a:gridCol w="921710"/>
              </a:tblGrid>
              <a:tr h="498412">
                <a:tc>
                  <a:txBody>
                    <a:bodyPr/>
                    <a:lstStyle/>
                    <a:p>
                      <a:pPr marL="6667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ru-RU" sz="14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п/п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0700" marR="178689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4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анализа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958">
                <a:tc>
                  <a:txBody>
                    <a:bodyPr/>
                    <a:lstStyle/>
                    <a:p>
                      <a:pPr marL="19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11938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Оценочные</a:t>
                      </a:r>
                      <a:r>
                        <a:rPr lang="ru-RU" sz="1400" b="1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процедуры</a:t>
                      </a:r>
                      <a:r>
                        <a:rPr lang="ru-RU" sz="1400" b="1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</a:t>
                      </a:r>
                      <a:r>
                        <a:rPr lang="ru-RU" sz="1400" b="1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предмету</a:t>
                      </a:r>
                      <a:r>
                        <a:rPr lang="ru-RU" sz="1400" b="1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запланированы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чаще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раза в 2,5 недели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40">
                <a:tc>
                  <a:txBody>
                    <a:bodyPr/>
                    <a:lstStyle/>
                    <a:p>
                      <a:pPr marL="19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1193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</a:t>
                      </a:r>
                      <a:r>
                        <a:rPr lang="ru-RU" sz="1400" b="1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времени</a:t>
                      </a:r>
                      <a:r>
                        <a:rPr lang="ru-RU" sz="1400" b="1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</a:t>
                      </a:r>
                      <a:r>
                        <a:rPr lang="ru-RU" sz="1400" b="1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оценочные</a:t>
                      </a:r>
                      <a:r>
                        <a:rPr lang="ru-RU" sz="1400" b="1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процедуры</a:t>
                      </a:r>
                      <a:r>
                        <a:rPr lang="ru-RU" sz="1400" b="1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</a:t>
                      </a:r>
                      <a:r>
                        <a:rPr lang="ru-RU" sz="1400" b="1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превышает</a:t>
                      </a:r>
                      <a:r>
                        <a:rPr lang="ru-RU" sz="1400" b="1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10% времени на изучение предмета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958">
                <a:tc>
                  <a:txBody>
                    <a:bodyPr/>
                    <a:lstStyle/>
                    <a:p>
                      <a:pPr marL="19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11938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Отсутствуют</a:t>
                      </a:r>
                      <a:r>
                        <a:rPr lang="ru-RU" sz="1400" b="1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случаи</a:t>
                      </a:r>
                      <a:r>
                        <a:rPr lang="ru-RU" sz="1400" b="1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проведения</a:t>
                      </a:r>
                      <a:r>
                        <a:rPr lang="ru-RU" sz="1400" b="1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более</a:t>
                      </a:r>
                      <a:r>
                        <a:rPr lang="ru-RU" sz="1400" b="1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одной</a:t>
                      </a:r>
                      <a:r>
                        <a:rPr lang="ru-RU" sz="1400" b="1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оценочной процедуры в день в классе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595">
                <a:tc>
                  <a:txBody>
                    <a:bodyPr/>
                    <a:lstStyle/>
                    <a:p>
                      <a:pPr marL="19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11938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Оценочные</a:t>
                      </a:r>
                      <a:r>
                        <a:rPr lang="ru-RU" sz="1400" b="1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процедуры</a:t>
                      </a:r>
                      <a:r>
                        <a:rPr lang="ru-RU" sz="1400" b="1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запланированы</a:t>
                      </a:r>
                      <a:r>
                        <a:rPr lang="ru-RU" sz="1400" b="1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1400" b="1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учетом</a:t>
                      </a:r>
                      <a:r>
                        <a:rPr lang="ru-RU" sz="1400" b="1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графиков</a:t>
                      </a:r>
                      <a:r>
                        <a:rPr lang="ru-RU" sz="1400" b="1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ВПР, НИКО, РДР, НД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40">
                <a:tc>
                  <a:txBody>
                    <a:bodyPr/>
                    <a:lstStyle/>
                    <a:p>
                      <a:pPr marL="19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11938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Интегрированы</a:t>
                      </a:r>
                      <a:r>
                        <a:rPr lang="ru-RU" sz="1400" b="1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внутренние</a:t>
                      </a:r>
                      <a:r>
                        <a:rPr lang="ru-RU" sz="1400" b="1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400" b="1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внешние</a:t>
                      </a:r>
                      <a:r>
                        <a:rPr lang="ru-RU" sz="1400" b="1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(независимые) оценочные процедуры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094">
                <a:tc>
                  <a:txBody>
                    <a:bodyPr/>
                    <a:lstStyle/>
                    <a:p>
                      <a:pPr marL="19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Отсутствуют</a:t>
                      </a:r>
                      <a:r>
                        <a:rPr lang="ru-RU" sz="1400" b="1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случаи</a:t>
                      </a:r>
                      <a:r>
                        <a:rPr lang="ru-RU" sz="1400" b="1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проведения</a:t>
                      </a:r>
                      <a:r>
                        <a:rPr lang="ru-RU" sz="1400" b="1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«предварительных»</a:t>
                      </a:r>
                      <a:r>
                        <a:rPr lang="ru-RU" sz="1400" b="1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работ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8580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перед</a:t>
                      </a:r>
                      <a:r>
                        <a:rPr lang="ru-RU" sz="1400" b="1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ВПР,</a:t>
                      </a:r>
                      <a:r>
                        <a:rPr lang="ru-RU" sz="1400" b="1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НИКО,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РДР,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НД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412">
                <a:tc>
                  <a:txBody>
                    <a:bodyPr/>
                    <a:lstStyle/>
                    <a:p>
                      <a:pPr marL="19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Отсутствуют</a:t>
                      </a:r>
                      <a:r>
                        <a:rPr lang="ru-RU" sz="1400" b="1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случаи</a:t>
                      </a:r>
                      <a:r>
                        <a:rPr lang="ru-RU" sz="1400" b="1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проведения</a:t>
                      </a:r>
                      <a:r>
                        <a:rPr lang="ru-RU" sz="1400" b="1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оценочных</a:t>
                      </a:r>
                      <a:r>
                        <a:rPr lang="ru-RU" sz="1400" b="1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процедур</a:t>
                      </a:r>
                      <a:r>
                        <a:rPr lang="ru-RU" sz="1400" b="1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</a:t>
                      </a:r>
                      <a:r>
                        <a:rPr lang="ru-RU" sz="1400" b="1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первом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8580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последнем</a:t>
                      </a: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уроке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276">
                <a:tc>
                  <a:txBody>
                    <a:bodyPr/>
                    <a:lstStyle/>
                    <a:p>
                      <a:pPr marL="19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Оценочные процедуры запланированы с учетом годового календарного графика  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276">
                <a:tc>
                  <a:txBody>
                    <a:bodyPr/>
                    <a:lstStyle/>
                    <a:p>
                      <a:pPr marL="19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Составлен единый график проведения оценочных процедур, утвержденный директором ОО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02">
                <a:tc>
                  <a:txBody>
                    <a:bodyPr/>
                    <a:lstStyle/>
                    <a:p>
                      <a:pPr marL="88900" marR="8445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График проведения оценочных процедур размещен на сайте ОО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106551" y="-38417"/>
            <a:ext cx="19404433" cy="55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6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ВНЕШНЯЯ </a:t>
            </a:r>
            <a:r>
              <a:rPr lang="ru-RU" b="1" dirty="0">
                <a:solidFill>
                  <a:srgbClr val="C00000"/>
                </a:solidFill>
              </a:rPr>
              <a:t>ОЦЕНКА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2965" y="2133600"/>
            <a:ext cx="9971647" cy="377762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ВПР, НИКО</a:t>
            </a:r>
            <a:endParaRPr lang="ru-RU" sz="4400" b="1" dirty="0">
              <a:solidFill>
                <a:srgbClr val="C00000"/>
              </a:solidFill>
            </a:endParaRPr>
          </a:p>
          <a:p>
            <a:r>
              <a:rPr lang="ru-RU" sz="4400" b="1" dirty="0">
                <a:solidFill>
                  <a:srgbClr val="C00000"/>
                </a:solidFill>
              </a:rPr>
              <a:t>ЕПР</a:t>
            </a:r>
          </a:p>
          <a:p>
            <a:r>
              <a:rPr lang="ru-RU" sz="4400" b="1" dirty="0">
                <a:solidFill>
                  <a:srgbClr val="C00000"/>
                </a:solidFill>
              </a:rPr>
              <a:t>ОГЭ</a:t>
            </a:r>
          </a:p>
          <a:p>
            <a:r>
              <a:rPr lang="ru-RU" sz="4400" b="1" dirty="0">
                <a:solidFill>
                  <a:srgbClr val="C00000"/>
                </a:solidFill>
              </a:rPr>
              <a:t>ЕГЭ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ФГ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0" y="0"/>
            <a:ext cx="11564203" cy="731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423082"/>
            <a:ext cx="12192000" cy="605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9780" y="1040642"/>
            <a:ext cx="8915399" cy="226278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Анализ результатов ВПР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917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857" y="624110"/>
            <a:ext cx="9716755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Всероссийские проверочные работы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615" y="1905000"/>
            <a:ext cx="11673385" cy="495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Всероссийские проверочные работы (далее – ВПР) проводятся в целях осуществления мониторинга системы образования, в том числе мониторинга уровня подготовки обучающихся в соответствии с федеральными государственными образовательными стандартами, федеральным компонентом государственного стандарта общего образования; совершенствования преподавания учебных предметов и повышения качества образования в образовательных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18024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90" y="205774"/>
            <a:ext cx="8020198" cy="46255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71" y="1350649"/>
            <a:ext cx="1440817" cy="1556325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20588" y="546906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Из опыта работы гимназии № 2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города </a:t>
            </a:r>
            <a:r>
              <a:rPr lang="ru-RU" b="1" dirty="0">
                <a:solidFill>
                  <a:srgbClr val="C00000"/>
                </a:solidFill>
              </a:rPr>
              <a:t>Ярославля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7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015" y="573205"/>
            <a:ext cx="9613897" cy="173326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Из материалов курсовой подготовки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0030" y="2583976"/>
            <a:ext cx="8915400" cy="3777622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Внутренняя система оценки качества образования: развитие в соответствии с обновленными ФГОС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421863"/>
              </p:ext>
            </p:extLst>
          </p:nvPr>
        </p:nvGraphicFramePr>
        <p:xfrm>
          <a:off x="1392074" y="0"/>
          <a:ext cx="9935569" cy="667394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731773"/>
                <a:gridCol w="837024"/>
                <a:gridCol w="1037140"/>
                <a:gridCol w="1039064"/>
                <a:gridCol w="1748129"/>
                <a:gridCol w="1746205"/>
                <a:gridCol w="1796234"/>
              </a:tblGrid>
              <a:tr h="3869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за ВПР, сентябрь 2020 года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 предмету в 2019/20 учебном году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у которых расхождение годовой отметки и отметки за ВПР составляет 1 балл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у которых расхождение годовой отметки и отметки за ВПР составляет 2 балла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у которых расхождение годовой отметки и отметки за ВПР составляет 3 балла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«А»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«Б»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«В»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«Г»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2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выводы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1570" y="2267913"/>
            <a:ext cx="11204812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каждом из 9-х классов средний балл за ВПР по обществознанию ниже среднего балла по предмету в 2019/20 учебном году.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каждом из 9-х классов выявлены случаи расхождения у обучающихся годовой отметки и отметки за ВПР в 2 и более балла.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ВПР по обществознанию в 9-х классах свидетельствуют о необъективности внутреннего оценивания.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638" y="1282889"/>
            <a:ext cx="12341638" cy="506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Количество школ, включенных в список образовательных организаций с признаками необъективности ВПР в 2022 году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4449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1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МР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Количество ОО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Брейтовский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Г. Ярославль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Некоузский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Даниловский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Любимский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Тутаевский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Ростовский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Рыбинский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г.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Рыбинск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Ярославский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ИТОГО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684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430" y="2096071"/>
            <a:ext cx="9229763" cy="323421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Где мы можем увидеть свою ОО?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2108" y="1824366"/>
            <a:ext cx="9980376" cy="377762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6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976410" cy="677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верх 2"/>
          <p:cNvSpPr/>
          <p:nvPr/>
        </p:nvSpPr>
        <p:spPr>
          <a:xfrm>
            <a:off x="313899" y="914400"/>
            <a:ext cx="450376" cy="18151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326340" y="327546"/>
            <a:ext cx="1992573" cy="177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>
            <a:off x="3534770" y="1821976"/>
            <a:ext cx="4572000" cy="375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65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11" y="0"/>
            <a:ext cx="121027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794078" y="2088108"/>
            <a:ext cx="2210937" cy="9144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4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478" y="1"/>
            <a:ext cx="117422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H="1" flipV="1">
            <a:off x="3111190" y="401444"/>
            <a:ext cx="100361" cy="4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трелка вправо 2"/>
          <p:cNvSpPr/>
          <p:nvPr/>
        </p:nvSpPr>
        <p:spPr>
          <a:xfrm>
            <a:off x="545910" y="764275"/>
            <a:ext cx="1105469" cy="259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975212" y="668740"/>
            <a:ext cx="236339" cy="805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4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4\Desktop\Безымянный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0" y="1003610"/>
            <a:ext cx="12013579" cy="343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5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20817633"/>
              </p:ext>
            </p:extLst>
          </p:nvPr>
        </p:nvGraphicFramePr>
        <p:xfrm>
          <a:off x="3985147" y="163773"/>
          <a:ext cx="9981062" cy="6428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9283" y="2342589"/>
            <a:ext cx="5868688" cy="227035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Качество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b="1" dirty="0">
                <a:solidFill>
                  <a:srgbClr val="C00000"/>
                </a:solidFill>
              </a:rPr>
              <a:t>образования</a:t>
            </a:r>
            <a:r>
              <a:rPr lang="ru-RU" dirty="0">
                <a:solidFill>
                  <a:srgbClr val="C00000"/>
                </a:solidFill>
              </a:rPr>
              <a:t> - </a:t>
            </a:r>
            <a:r>
              <a:rPr lang="ru-RU" b="1" dirty="0">
                <a:solidFill>
                  <a:srgbClr val="C00000"/>
                </a:solidFill>
              </a:rPr>
              <a:t>основной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b="1" dirty="0">
                <a:solidFill>
                  <a:srgbClr val="C00000"/>
                </a:solidFill>
              </a:rPr>
              <a:t>показатель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работы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b="1" dirty="0">
                <a:solidFill>
                  <a:srgbClr val="C00000"/>
                </a:solidFill>
              </a:rPr>
              <a:t>школы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47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4\Desktop\Безымянный 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6" y="284144"/>
            <a:ext cx="11920654" cy="657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533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4\Desktop\Безымянный 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05"/>
            <a:ext cx="12445464" cy="693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893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4\Desktop\Безымянный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2" y="1420032"/>
            <a:ext cx="12080488" cy="392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6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4\Desktop\Безымянный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6" y="1349297"/>
            <a:ext cx="12018564" cy="34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4\Desktop\Безымянный 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3" y="0"/>
            <a:ext cx="12069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66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62" y="215154"/>
            <a:ext cx="9901298" cy="578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3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95" y="0"/>
            <a:ext cx="7709252" cy="687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4\Downloads\PHOTO-2023-03-26-19-31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8" y="0"/>
            <a:ext cx="120247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8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28550" y="2452910"/>
            <a:ext cx="9648515" cy="323820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2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4\Desktop\Безымянный 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672" y="0"/>
            <a:ext cx="8138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7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4\Desktop\Безымянный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83" y="-122664"/>
            <a:ext cx="12328539" cy="698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0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4\Desktop\Безымянный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0" y="-94663"/>
            <a:ext cx="12102789" cy="693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4\Desktop\Безымянный 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2" y="568713"/>
            <a:ext cx="12137688" cy="491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2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4\Desktop\Безымянный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71" y="100362"/>
            <a:ext cx="11898351" cy="675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4\Desktop\Безымянный 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2" y="1"/>
            <a:ext cx="118537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ВПР_сайт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378</TotalTime>
  <Words>463</Words>
  <Application>Microsoft Office PowerPoint</Application>
  <PresentationFormat>Широкоэкранный</PresentationFormat>
  <Paragraphs>152</Paragraphs>
  <Slides>38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Aharoni</vt:lpstr>
      <vt:lpstr>Arial</vt:lpstr>
      <vt:lpstr>Calibri</vt:lpstr>
      <vt:lpstr>Century Gothic</vt:lpstr>
      <vt:lpstr>Times New Roman</vt:lpstr>
      <vt:lpstr>Wingdings 3</vt:lpstr>
      <vt:lpstr>Легкий дым</vt:lpstr>
      <vt:lpstr>ВПР_сайт</vt:lpstr>
      <vt:lpstr>Практические аспекты использования статистико-аналитических форм для анализа результатов оценочных процедур.</vt:lpstr>
      <vt:lpstr>Из опыта работы гимназии № 2  города Ярославля </vt:lpstr>
      <vt:lpstr>Качество образования - основной показатель  работы школы.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Обеспечение возможности получения объективной информации о качестве подготовки обучающихся в интересах всех участников образовательного процесса</vt:lpstr>
      <vt:lpstr>Система оценки достижения планируемых результатов</vt:lpstr>
      <vt:lpstr>Матрица оценочных процедур</vt:lpstr>
      <vt:lpstr>Чек-лист для анализа графика оценочных процедур   </vt:lpstr>
      <vt:lpstr>ВНЕШНЯЯ ОЦЕНКА </vt:lpstr>
      <vt:lpstr>Презентация PowerPoint</vt:lpstr>
      <vt:lpstr>Презентация PowerPoint</vt:lpstr>
      <vt:lpstr>Анализ результатов ВПР</vt:lpstr>
      <vt:lpstr>Всероссийские проверочные работы</vt:lpstr>
      <vt:lpstr>Из материалов курсовой подготовки</vt:lpstr>
      <vt:lpstr>Презентация PowerPoint</vt:lpstr>
      <vt:lpstr>выводы</vt:lpstr>
      <vt:lpstr>Презентация PowerPoint</vt:lpstr>
      <vt:lpstr>    Количество школ, включенных в список образовательных организаций с признаками необъективности ВПР в 2022 году   </vt:lpstr>
      <vt:lpstr>Где мы можем увидеть свою ОО?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84</cp:revision>
  <dcterms:created xsi:type="dcterms:W3CDTF">2023-03-25T17:41:50Z</dcterms:created>
  <dcterms:modified xsi:type="dcterms:W3CDTF">2023-03-27T18:23:18Z</dcterms:modified>
</cp:coreProperties>
</file>